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08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219200" y="2133600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cs-CZ" sz="6000" b="1" dirty="0" smtClean="0"/>
              <a:t>Criminal procedure</a:t>
            </a:r>
            <a:endParaRPr lang="cs-CZ" sz="60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629400" y="5029200"/>
            <a:ext cx="2209800" cy="1197936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cs-CZ" sz="2000" dirty="0" smtClean="0"/>
              <a:t>Anna Krpcová</a:t>
            </a:r>
          </a:p>
          <a:p>
            <a:pPr algn="r"/>
            <a:r>
              <a:rPr lang="cs-CZ" sz="2000" dirty="0" smtClean="0"/>
              <a:t>Simona Růžičková</a:t>
            </a:r>
          </a:p>
          <a:p>
            <a:pPr algn="r"/>
            <a:r>
              <a:rPr lang="cs-CZ" sz="2000" dirty="0" smtClean="0"/>
              <a:t>Jan Macl</a:t>
            </a:r>
            <a:endParaRPr lang="cs-CZ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Principles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one can be prosecuted otherwise than for legitimate reasons and in the manner provided by law</a:t>
            </a:r>
            <a:endParaRPr lang="cs-CZ" dirty="0" smtClean="0"/>
          </a:p>
          <a:p>
            <a:r>
              <a:rPr lang="cs-CZ" dirty="0" smtClean="0"/>
              <a:t>Presumption of innocence</a:t>
            </a:r>
          </a:p>
          <a:p>
            <a:r>
              <a:rPr lang="cs-CZ" dirty="0" smtClean="0"/>
              <a:t>Hearings are oral and public</a:t>
            </a:r>
          </a:p>
          <a:p>
            <a:pPr lvl="1"/>
            <a:r>
              <a:rPr lang="cs-CZ" dirty="0" smtClean="0"/>
              <a:t>except of hearings including children</a:t>
            </a:r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Steps of criminal procedure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324088" cy="5562600"/>
          </a:xfrm>
        </p:spPr>
        <p:txBody>
          <a:bodyPr>
            <a:normAutofit fontScale="77500" lnSpcReduction="20000"/>
          </a:bodyPr>
          <a:lstStyle/>
          <a:p>
            <a:pPr lvl="0" algn="ctr"/>
            <a:r>
              <a:rPr lang="cs-CZ" dirty="0" smtClean="0"/>
              <a:t>crime reported</a:t>
            </a:r>
          </a:p>
          <a:p>
            <a:pPr lvl="0" algn="ctr"/>
            <a:r>
              <a:rPr lang="en-GB" dirty="0" smtClean="0"/>
              <a:t>investigation by police</a:t>
            </a:r>
            <a:endParaRPr lang="cs-CZ" dirty="0" smtClean="0"/>
          </a:p>
          <a:p>
            <a:pPr lvl="0" algn="ctr"/>
            <a:r>
              <a:rPr lang="en-GB" dirty="0" smtClean="0"/>
              <a:t>investigation of suspect</a:t>
            </a:r>
            <a:endParaRPr lang="cs-CZ" dirty="0" smtClean="0"/>
          </a:p>
          <a:p>
            <a:pPr lvl="0" algn="ctr"/>
            <a:r>
              <a:rPr lang="en-GB" dirty="0" smtClean="0"/>
              <a:t>apprehension of suspect</a:t>
            </a:r>
            <a:endParaRPr lang="cs-CZ" dirty="0" smtClean="0"/>
          </a:p>
          <a:p>
            <a:pPr lvl="0" algn="ctr"/>
            <a:r>
              <a:rPr lang="en-GB" dirty="0" smtClean="0"/>
              <a:t>charge of suspect</a:t>
            </a:r>
            <a:endParaRPr lang="cs-CZ" dirty="0" smtClean="0"/>
          </a:p>
          <a:p>
            <a:pPr lvl="0" algn="ctr"/>
            <a:r>
              <a:rPr lang="en-GB" dirty="0" smtClean="0"/>
              <a:t>remand in custody		release on bail</a:t>
            </a:r>
            <a:endParaRPr lang="cs-CZ" dirty="0" smtClean="0"/>
          </a:p>
          <a:p>
            <a:pPr algn="ctr"/>
            <a:r>
              <a:rPr lang="cs-CZ" dirty="0" smtClean="0"/>
              <a:t>i</a:t>
            </a:r>
            <a:r>
              <a:rPr lang="en-GB" dirty="0" err="1" smtClean="0"/>
              <a:t>nterrogation</a:t>
            </a:r>
            <a:r>
              <a:rPr lang="en-GB" dirty="0" smtClean="0"/>
              <a:t> of accused  and   interrogation of witnesses</a:t>
            </a:r>
            <a:endParaRPr lang="cs-CZ" dirty="0" smtClean="0"/>
          </a:p>
          <a:p>
            <a:pPr algn="ctr"/>
            <a:r>
              <a:rPr lang="en-GB" dirty="0" smtClean="0"/>
              <a:t>appearance in court</a:t>
            </a:r>
            <a:endParaRPr lang="cs-CZ" dirty="0" smtClean="0"/>
          </a:p>
          <a:p>
            <a:pPr algn="ctr"/>
            <a:r>
              <a:rPr lang="en-GB" dirty="0" smtClean="0"/>
              <a:t>verdict of jury</a:t>
            </a:r>
            <a:endParaRPr lang="cs-CZ" dirty="0" smtClean="0"/>
          </a:p>
          <a:p>
            <a:pPr algn="ctr"/>
            <a:r>
              <a:rPr lang="en-GB" dirty="0" smtClean="0"/>
              <a:t>judgment of judge</a:t>
            </a:r>
            <a:endParaRPr lang="cs-CZ" dirty="0" smtClean="0"/>
          </a:p>
          <a:p>
            <a:pPr algn="ctr"/>
            <a:r>
              <a:rPr lang="en-GB" dirty="0" smtClean="0"/>
              <a:t>conviction of accused		acquittal of accused</a:t>
            </a:r>
            <a:endParaRPr lang="cs-CZ" dirty="0" smtClean="0"/>
          </a:p>
          <a:p>
            <a:pPr algn="ctr"/>
            <a:r>
              <a:rPr lang="en-GB" dirty="0" smtClean="0"/>
              <a:t>sentence by judge</a:t>
            </a:r>
            <a:endParaRPr lang="cs-CZ" dirty="0" smtClean="0"/>
          </a:p>
          <a:p>
            <a:pPr algn="ctr"/>
            <a:r>
              <a:rPr lang="en-GB" dirty="0" smtClean="0"/>
              <a:t>appeal against judgment</a:t>
            </a:r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cs-CZ" dirty="0" smtClean="0"/>
              <a:t>Means of proof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b="1" dirty="0" smtClean="0"/>
              <a:t>evidence of witnesses</a:t>
            </a:r>
            <a:r>
              <a:rPr lang="en-AU" dirty="0" smtClean="0"/>
              <a:t> – </a:t>
            </a:r>
            <a:r>
              <a:rPr lang="cs-CZ" dirty="0" smtClean="0"/>
              <a:t>anybody can be a witness </a:t>
            </a:r>
            <a:r>
              <a:rPr lang="en-AU" dirty="0" smtClean="0"/>
              <a:t>(including children and mentally disabled persons)</a:t>
            </a:r>
            <a:endParaRPr lang="cs-CZ" dirty="0" smtClean="0"/>
          </a:p>
          <a:p>
            <a:r>
              <a:rPr lang="en-AU" b="1" dirty="0" smtClean="0"/>
              <a:t>documentary evidence</a:t>
            </a:r>
            <a:r>
              <a:rPr lang="en-AU" dirty="0" smtClean="0"/>
              <a:t> - the document must be authentic</a:t>
            </a:r>
            <a:endParaRPr lang="cs-CZ" dirty="0" smtClean="0"/>
          </a:p>
          <a:p>
            <a:r>
              <a:rPr lang="en-AU" b="1" dirty="0" smtClean="0"/>
              <a:t>real evidence</a:t>
            </a:r>
            <a:r>
              <a:rPr lang="en-AU" dirty="0" smtClean="0"/>
              <a:t>  - a view of real evidence - trying to prove how the act happened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Punishments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219200"/>
            <a:ext cx="7498080" cy="5410200"/>
          </a:xfrm>
        </p:spPr>
        <p:txBody>
          <a:bodyPr>
            <a:normAutofit fontScale="85000" lnSpcReduction="20000"/>
          </a:bodyPr>
          <a:lstStyle/>
          <a:p>
            <a:r>
              <a:rPr lang="cs-CZ" dirty="0" smtClean="0"/>
              <a:t>Imprisonment</a:t>
            </a:r>
          </a:p>
          <a:p>
            <a:pPr lvl="1"/>
            <a:r>
              <a:rPr lang="cs-CZ" sz="2600" dirty="0" smtClean="0"/>
              <a:t>Length: few days &lt;-&gt; lifetime</a:t>
            </a:r>
          </a:p>
          <a:p>
            <a:pPr lvl="1"/>
            <a:r>
              <a:rPr lang="cs-CZ" sz="2600" dirty="0" smtClean="0"/>
              <a:t>Suspended – offender is not in prison, but if (s)he commits a crime again -&gt; sent to prison</a:t>
            </a:r>
          </a:p>
          <a:p>
            <a:pPr lvl="1"/>
            <a:r>
              <a:rPr lang="cs-CZ" sz="2600" dirty="0" smtClean="0"/>
              <a:t>House arrest</a:t>
            </a:r>
          </a:p>
          <a:p>
            <a:r>
              <a:rPr lang="cs-CZ" dirty="0" smtClean="0"/>
              <a:t>Fine</a:t>
            </a:r>
          </a:p>
          <a:p>
            <a:pPr lvl="1"/>
            <a:r>
              <a:rPr lang="cs-CZ" sz="2600" dirty="0" smtClean="0"/>
              <a:t>for less serious crimes</a:t>
            </a:r>
            <a:endParaRPr lang="cs-CZ" sz="3000" dirty="0" smtClean="0"/>
          </a:p>
          <a:p>
            <a:r>
              <a:rPr lang="cs-CZ" dirty="0" smtClean="0"/>
              <a:t>Community service</a:t>
            </a:r>
          </a:p>
          <a:p>
            <a:pPr lvl="1"/>
            <a:r>
              <a:rPr lang="cs-CZ" sz="2600" dirty="0" smtClean="0"/>
              <a:t>unpaid work for a town/village, social institution…</a:t>
            </a:r>
          </a:p>
          <a:p>
            <a:r>
              <a:rPr lang="cs-CZ" dirty="0" smtClean="0"/>
              <a:t>Corporal punishment</a:t>
            </a:r>
          </a:p>
          <a:p>
            <a:pPr lvl="1"/>
            <a:r>
              <a:rPr lang="cs-CZ" sz="2600" dirty="0" smtClean="0"/>
              <a:t>in some countries – e.g. cutting off a hand (theft)</a:t>
            </a:r>
          </a:p>
          <a:p>
            <a:r>
              <a:rPr lang="cs-CZ" dirty="0" smtClean="0"/>
              <a:t>Capital punishment</a:t>
            </a:r>
          </a:p>
          <a:p>
            <a:pPr lvl="1"/>
            <a:r>
              <a:rPr lang="cs-CZ" sz="2600" dirty="0" smtClean="0"/>
              <a:t>lethal injection (USA),  electrocution, shooting (China)</a:t>
            </a:r>
          </a:p>
          <a:p>
            <a:pPr lvl="1"/>
            <a:r>
              <a:rPr lang="cs-CZ" sz="2600" dirty="0" smtClean="0"/>
              <a:t>Many countries have abolished it</a:t>
            </a:r>
            <a:endParaRPr lang="cs-CZ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3657600" y="2819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dirty="0" err="1" smtClean="0"/>
              <a:t>crime</a:t>
            </a:r>
            <a:r>
              <a:rPr lang="cs-CZ" dirty="0" smtClean="0"/>
              <a:t> </a:t>
            </a:r>
            <a:r>
              <a:rPr lang="cs-CZ" dirty="0" err="1" smtClean="0"/>
              <a:t>reported</a:t>
            </a:r>
            <a:endParaRPr lang="cs-CZ" dirty="0" smtClean="0"/>
          </a:p>
        </p:txBody>
      </p:sp>
      <p:sp>
        <p:nvSpPr>
          <p:cNvPr id="5" name="Obdélník 4"/>
          <p:cNvSpPr/>
          <p:nvPr/>
        </p:nvSpPr>
        <p:spPr>
          <a:xfrm>
            <a:off x="3352800" y="228600"/>
            <a:ext cx="2441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dirty="0" smtClean="0"/>
              <a:t>investigation by police</a:t>
            </a:r>
            <a:endParaRPr lang="cs-CZ" dirty="0" smtClean="0"/>
          </a:p>
        </p:txBody>
      </p:sp>
      <p:sp>
        <p:nvSpPr>
          <p:cNvPr id="6" name="Obdélník 5"/>
          <p:cNvSpPr/>
          <p:nvPr/>
        </p:nvSpPr>
        <p:spPr>
          <a:xfrm>
            <a:off x="3124200" y="3200400"/>
            <a:ext cx="2582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dirty="0" smtClean="0"/>
              <a:t>investigation of suspect</a:t>
            </a:r>
            <a:endParaRPr lang="cs-CZ" dirty="0" smtClean="0"/>
          </a:p>
        </p:txBody>
      </p:sp>
      <p:sp>
        <p:nvSpPr>
          <p:cNvPr id="7" name="Obdélník 6"/>
          <p:cNvSpPr/>
          <p:nvPr/>
        </p:nvSpPr>
        <p:spPr>
          <a:xfrm>
            <a:off x="3200400" y="1143000"/>
            <a:ext cx="26981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dirty="0" smtClean="0"/>
              <a:t>apprehension of suspect</a:t>
            </a:r>
            <a:endParaRPr lang="cs-CZ" dirty="0" smtClean="0"/>
          </a:p>
        </p:txBody>
      </p:sp>
      <p:sp>
        <p:nvSpPr>
          <p:cNvPr id="8" name="Obdélník 7"/>
          <p:cNvSpPr/>
          <p:nvPr/>
        </p:nvSpPr>
        <p:spPr>
          <a:xfrm>
            <a:off x="3581400" y="685800"/>
            <a:ext cx="2005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dirty="0" smtClean="0"/>
              <a:t>charge of suspect</a:t>
            </a:r>
            <a:endParaRPr lang="cs-CZ" dirty="0" smtClean="0"/>
          </a:p>
        </p:txBody>
      </p:sp>
      <p:sp>
        <p:nvSpPr>
          <p:cNvPr id="9" name="Obdélník 8"/>
          <p:cNvSpPr/>
          <p:nvPr/>
        </p:nvSpPr>
        <p:spPr>
          <a:xfrm>
            <a:off x="4648200" y="5257800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remand in custody	</a:t>
            </a:r>
            <a:endParaRPr lang="cs-CZ" dirty="0"/>
          </a:p>
        </p:txBody>
      </p:sp>
      <p:sp>
        <p:nvSpPr>
          <p:cNvPr id="10" name="Obdélník 9"/>
          <p:cNvSpPr/>
          <p:nvPr/>
        </p:nvSpPr>
        <p:spPr>
          <a:xfrm>
            <a:off x="2590800" y="4343400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release on bail</a:t>
            </a:r>
            <a:endParaRPr lang="cs-CZ" dirty="0"/>
          </a:p>
        </p:txBody>
      </p:sp>
      <p:sp>
        <p:nvSpPr>
          <p:cNvPr id="11" name="Obdélník 10"/>
          <p:cNvSpPr/>
          <p:nvPr/>
        </p:nvSpPr>
        <p:spPr>
          <a:xfrm>
            <a:off x="1676400" y="4800600"/>
            <a:ext cx="5791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i</a:t>
            </a:r>
            <a:r>
              <a:rPr lang="en-GB" dirty="0" err="1" smtClean="0"/>
              <a:t>nterrogation</a:t>
            </a:r>
            <a:r>
              <a:rPr lang="en-GB" dirty="0" smtClean="0"/>
              <a:t> of accused  and interrogation of witnesses</a:t>
            </a:r>
            <a:endParaRPr lang="cs-CZ" dirty="0"/>
          </a:p>
        </p:txBody>
      </p:sp>
      <p:sp>
        <p:nvSpPr>
          <p:cNvPr id="12" name="Obdélník 11"/>
          <p:cNvSpPr/>
          <p:nvPr/>
        </p:nvSpPr>
        <p:spPr>
          <a:xfrm>
            <a:off x="3505200" y="2438400"/>
            <a:ext cx="2223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/>
              <a:t>appearance in court</a:t>
            </a:r>
            <a:endParaRPr lang="cs-CZ" dirty="0" smtClean="0"/>
          </a:p>
        </p:txBody>
      </p:sp>
      <p:sp>
        <p:nvSpPr>
          <p:cNvPr id="13" name="Obdélník 12"/>
          <p:cNvSpPr/>
          <p:nvPr/>
        </p:nvSpPr>
        <p:spPr>
          <a:xfrm>
            <a:off x="3733800" y="3962400"/>
            <a:ext cx="1556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/>
              <a:t>verdict of jury</a:t>
            </a:r>
            <a:endParaRPr lang="cs-CZ" dirty="0" smtClean="0"/>
          </a:p>
        </p:txBody>
      </p:sp>
      <p:sp>
        <p:nvSpPr>
          <p:cNvPr id="14" name="Obdélník 13"/>
          <p:cNvSpPr/>
          <p:nvPr/>
        </p:nvSpPr>
        <p:spPr>
          <a:xfrm>
            <a:off x="3581400" y="1676400"/>
            <a:ext cx="2018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/>
              <a:t>judgment of judge</a:t>
            </a:r>
            <a:endParaRPr lang="cs-CZ" dirty="0" smtClean="0"/>
          </a:p>
        </p:txBody>
      </p:sp>
      <p:sp>
        <p:nvSpPr>
          <p:cNvPr id="15" name="Obdélník 14"/>
          <p:cNvSpPr/>
          <p:nvPr/>
        </p:nvSpPr>
        <p:spPr>
          <a:xfrm>
            <a:off x="1600200" y="5257800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conviction of accused	</a:t>
            </a:r>
            <a:endParaRPr lang="cs-CZ" dirty="0"/>
          </a:p>
        </p:txBody>
      </p:sp>
      <p:sp>
        <p:nvSpPr>
          <p:cNvPr id="16" name="Obdélník 15"/>
          <p:cNvSpPr/>
          <p:nvPr/>
        </p:nvSpPr>
        <p:spPr>
          <a:xfrm>
            <a:off x="4495800" y="4343400"/>
            <a:ext cx="2223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acquittal of accused</a:t>
            </a:r>
            <a:endParaRPr lang="cs-CZ" dirty="0"/>
          </a:p>
        </p:txBody>
      </p:sp>
      <p:sp>
        <p:nvSpPr>
          <p:cNvPr id="17" name="Obdélník 16"/>
          <p:cNvSpPr/>
          <p:nvPr/>
        </p:nvSpPr>
        <p:spPr>
          <a:xfrm>
            <a:off x="3505200" y="2057400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/>
              <a:t>sentence by judge</a:t>
            </a:r>
            <a:endParaRPr lang="cs-CZ" dirty="0" smtClean="0"/>
          </a:p>
        </p:txBody>
      </p:sp>
      <p:sp>
        <p:nvSpPr>
          <p:cNvPr id="18" name="Obdélník 17"/>
          <p:cNvSpPr/>
          <p:nvPr/>
        </p:nvSpPr>
        <p:spPr>
          <a:xfrm>
            <a:off x="3200400" y="3581400"/>
            <a:ext cx="2698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/>
              <a:t>appeal against judgment</a:t>
            </a:r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96296E-6 L 3.33333E-6 -0.3712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51 0.00649 L -0.00868 0.0574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48148E-6 L 0.00052 -0.3046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1111E-6 L -3.33333E-6 0.0666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72 -0.00926 L -0.00261 0.1972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10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12 -0.02685 L -0.36146 -0.4046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" y="-18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465 -0.04908 L 0.36632 -0.2824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-11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3 0.00463 L -0.00833 -0.2886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648 L -0.02205 0.1110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5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93245E-8 L -0.00173 -0.0601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3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62642E-6 L 0.00243 0.3506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75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1536E-6 L -0.00313 -0.1156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5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7 -0.00254 L -0.00139 0.4147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20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9 -0.00463 L -0.00347 0.2794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/>
      <p:bldP spid="1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74</TotalTime>
  <Words>232</Words>
  <Application>Microsoft Office PowerPoint</Application>
  <PresentationFormat>Předvádění na obrazovce (4:3)</PresentationFormat>
  <Paragraphs>56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Solstice</vt:lpstr>
      <vt:lpstr>Criminal procedure</vt:lpstr>
      <vt:lpstr>Principles</vt:lpstr>
      <vt:lpstr>Steps of criminal procedure</vt:lpstr>
      <vt:lpstr>Means of proof</vt:lpstr>
      <vt:lpstr>Punishments</vt:lpstr>
      <vt:lpstr>Snímek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Criminal procedure</dc:title>
  <dc:creator>Simona</dc:creator>
  <cp:lastModifiedBy>DELL</cp:lastModifiedBy>
  <cp:revision>11</cp:revision>
  <dcterms:created xsi:type="dcterms:W3CDTF">2006-08-16T00:00:00Z</dcterms:created>
  <dcterms:modified xsi:type="dcterms:W3CDTF">2012-03-20T08:46:05Z</dcterms:modified>
</cp:coreProperties>
</file>